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76" r:id="rId3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</p:sldIdLst>
  <p:sldSz cx="5399405" cy="9144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66" userDrawn="1">
          <p15:clr>
            <a:srgbClr val="A4A3A4"/>
          </p15:clr>
        </p15:guide>
        <p15:guide id="2" pos="17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CB4"/>
    <a:srgbClr val="FDF97B"/>
    <a:srgbClr val="FF8D41"/>
    <a:srgbClr val="B2B2B2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766"/>
        <p:guide pos="174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7" Type="http://schemas.openxmlformats.org/officeDocument/2006/relationships/handoutMaster" Target="handoutMasters/handout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ableStyles" Target="tableStyles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32825" y="1279525"/>
            <a:ext cx="20400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75000" y="1763949"/>
            <a:ext cx="4050000" cy="2916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354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75000" y="4802717"/>
            <a:ext cx="4050000" cy="2207683"/>
          </a:xfrm>
        </p:spPr>
        <p:txBody>
          <a:bodyPr>
            <a:normAutofit/>
          </a:bodyPr>
          <a:lstStyle>
            <a:lvl1pPr marL="0" indent="0" algn="ctr">
              <a:buNone/>
              <a:defRPr sz="1065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269875" indent="0" algn="ctr">
              <a:buNone/>
              <a:defRPr sz="1180"/>
            </a:lvl2pPr>
            <a:lvl3pPr marL="539750" indent="0" algn="ctr">
              <a:buNone/>
              <a:defRPr sz="1065"/>
            </a:lvl3pPr>
            <a:lvl4pPr marL="810260" indent="0" algn="ctr">
              <a:buNone/>
              <a:defRPr sz="945"/>
            </a:lvl4pPr>
            <a:lvl5pPr marL="1080135" indent="0" algn="ctr">
              <a:buNone/>
              <a:defRPr sz="945"/>
            </a:lvl5pPr>
            <a:lvl6pPr marL="1350010" indent="0" algn="ctr">
              <a:buNone/>
              <a:defRPr sz="945"/>
            </a:lvl6pPr>
            <a:lvl7pPr marL="1619885" indent="0" algn="ctr">
              <a:buNone/>
              <a:defRPr sz="945"/>
            </a:lvl7pPr>
            <a:lvl8pPr marL="1889760" indent="0" algn="ctr">
              <a:buNone/>
              <a:defRPr sz="945"/>
            </a:lvl8pPr>
            <a:lvl9pPr marL="2160270" indent="0" algn="ctr">
              <a:buNone/>
              <a:defRPr sz="945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371250" y="735391"/>
            <a:ext cx="4657500" cy="741196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6875" y="2434167"/>
            <a:ext cx="4657500" cy="5801784"/>
          </a:xfrm>
        </p:spPr>
        <p:txBody>
          <a:bodyPr>
            <a:normAutofit/>
          </a:bodyPr>
          <a:lstStyle>
            <a:lvl1pPr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437" y="5001489"/>
            <a:ext cx="3242812" cy="1081809"/>
          </a:xfrm>
        </p:spPr>
        <p:txBody>
          <a:bodyPr anchor="b">
            <a:normAutofit/>
          </a:bodyPr>
          <a:lstStyle>
            <a:lvl1pPr>
              <a:defRPr sz="236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68437" y="6146704"/>
            <a:ext cx="3242812" cy="863407"/>
          </a:xfrm>
        </p:spPr>
        <p:txBody>
          <a:bodyPr>
            <a:normAutofit/>
          </a:bodyPr>
          <a:lstStyle>
            <a:lvl1pPr marL="0" indent="0">
              <a:buNone/>
              <a:defRPr sz="1065">
                <a:solidFill>
                  <a:schemeClr val="tx1"/>
                </a:solidFill>
              </a:defRPr>
            </a:lvl1pPr>
            <a:lvl2pPr marL="269875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2pPr>
            <a:lvl3pPr marL="539750" indent="0">
              <a:buNone/>
              <a:defRPr sz="1065">
                <a:solidFill>
                  <a:schemeClr val="tx1">
                    <a:tint val="75000"/>
                  </a:schemeClr>
                </a:solidFill>
              </a:defRPr>
            </a:lvl3pPr>
            <a:lvl4pPr marL="8102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13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01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85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7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27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6875" y="344593"/>
            <a:ext cx="4657500" cy="1767417"/>
          </a:xfrm>
        </p:spPr>
        <p:txBody>
          <a:bodyPr>
            <a:normAutofit/>
          </a:bodyPr>
          <a:lstStyle>
            <a:lvl1pPr>
              <a:defRPr sz="1415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68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649375" y="2434167"/>
            <a:ext cx="2295000" cy="580178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06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94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953" y="486833"/>
            <a:ext cx="4657500" cy="17674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953" y="2326615"/>
            <a:ext cx="228445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1953" y="3487479"/>
            <a:ext cx="228445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2733750" y="2326615"/>
            <a:ext cx="2295703" cy="1098549"/>
          </a:xfrm>
        </p:spPr>
        <p:txBody>
          <a:bodyPr anchor="b"/>
          <a:lstStyle>
            <a:lvl1pPr marL="0" indent="0">
              <a:buNone/>
              <a:defRPr sz="1415" b="1"/>
            </a:lvl1pPr>
            <a:lvl2pPr marL="269875" indent="0">
              <a:buNone/>
              <a:defRPr sz="1180" b="1"/>
            </a:lvl2pPr>
            <a:lvl3pPr marL="539750" indent="0">
              <a:buNone/>
              <a:defRPr sz="1065" b="1"/>
            </a:lvl3pPr>
            <a:lvl4pPr marL="810260" indent="0">
              <a:buNone/>
              <a:defRPr sz="945" b="1"/>
            </a:lvl4pPr>
            <a:lvl5pPr marL="1080135" indent="0">
              <a:buNone/>
              <a:defRPr sz="945" b="1"/>
            </a:lvl5pPr>
            <a:lvl6pPr marL="1350010" indent="0">
              <a:buNone/>
              <a:defRPr sz="945" b="1"/>
            </a:lvl6pPr>
            <a:lvl7pPr marL="1619885" indent="0">
              <a:buNone/>
              <a:defRPr sz="945" b="1"/>
            </a:lvl7pPr>
            <a:lvl8pPr marL="1889760" indent="0">
              <a:buNone/>
              <a:defRPr sz="945" b="1"/>
            </a:lvl8pPr>
            <a:lvl9pPr marL="2160270" indent="0">
              <a:buNone/>
              <a:defRPr sz="94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2733750" y="3487479"/>
            <a:ext cx="2295703" cy="476540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250" y="3688292"/>
            <a:ext cx="4657500" cy="1767417"/>
          </a:xfrm>
        </p:spPr>
        <p:txBody>
          <a:bodyPr>
            <a:normAutofit/>
          </a:bodyPr>
          <a:lstStyle>
            <a:lvl1pPr algn="ctr">
              <a:defRPr sz="283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6453" y="169333"/>
            <a:ext cx="1844823" cy="2133600"/>
          </a:xfrm>
        </p:spPr>
        <p:txBody>
          <a:bodyPr anchor="ctr" anchorCtr="0">
            <a:normAutofit/>
          </a:bodyPr>
          <a:lstStyle>
            <a:lvl1pPr>
              <a:defRPr sz="141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96063" y="1021805"/>
            <a:ext cx="2576593" cy="6792595"/>
          </a:xfrm>
        </p:spPr>
        <p:txBody>
          <a:bodyPr/>
          <a:lstStyle>
            <a:lvl1pPr marL="0" indent="0">
              <a:buNone/>
              <a:defRPr sz="1890"/>
            </a:lvl1pPr>
            <a:lvl2pPr marL="269875" indent="0">
              <a:buNone/>
              <a:defRPr sz="1655"/>
            </a:lvl2pPr>
            <a:lvl3pPr marL="539750" indent="0">
              <a:buNone/>
              <a:defRPr sz="1415"/>
            </a:lvl3pPr>
            <a:lvl4pPr marL="810260" indent="0">
              <a:buNone/>
              <a:defRPr sz="1180"/>
            </a:lvl4pPr>
            <a:lvl5pPr marL="1080135" indent="0">
              <a:buNone/>
              <a:defRPr sz="1180"/>
            </a:lvl5pPr>
            <a:lvl6pPr marL="1350010" indent="0">
              <a:buNone/>
              <a:defRPr sz="1180"/>
            </a:lvl6pPr>
            <a:lvl7pPr marL="1619885" indent="0">
              <a:buNone/>
              <a:defRPr sz="1180"/>
            </a:lvl7pPr>
            <a:lvl8pPr marL="1889760" indent="0">
              <a:buNone/>
              <a:defRPr sz="1180"/>
            </a:lvl8pPr>
            <a:lvl9pPr marL="2160270" indent="0">
              <a:buNone/>
              <a:defRPr sz="118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88703" y="2743200"/>
            <a:ext cx="1844823" cy="508211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945"/>
            </a:lvl1pPr>
            <a:lvl2pPr marL="269875" indent="0">
              <a:buNone/>
              <a:defRPr sz="825"/>
            </a:lvl2pPr>
            <a:lvl3pPr marL="539750" indent="0">
              <a:buNone/>
              <a:defRPr sz="710"/>
            </a:lvl3pPr>
            <a:lvl4pPr marL="810260" indent="0">
              <a:buNone/>
              <a:defRPr sz="590"/>
            </a:lvl4pPr>
            <a:lvl5pPr marL="1080135" indent="0">
              <a:buNone/>
              <a:defRPr sz="590"/>
            </a:lvl5pPr>
            <a:lvl6pPr marL="1350010" indent="0">
              <a:buNone/>
              <a:defRPr sz="590"/>
            </a:lvl6pPr>
            <a:lvl7pPr marL="1619885" indent="0">
              <a:buNone/>
              <a:defRPr sz="590"/>
            </a:lvl7pPr>
            <a:lvl8pPr marL="1889760" indent="0">
              <a:buNone/>
              <a:defRPr sz="590"/>
            </a:lvl8pPr>
            <a:lvl9pPr marL="2160270" indent="0">
              <a:buNone/>
              <a:defRPr sz="59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351395" y="486833"/>
            <a:ext cx="677354" cy="7749117"/>
          </a:xfrm>
        </p:spPr>
        <p:txBody>
          <a:bodyPr vert="eaVert">
            <a:normAutofit/>
          </a:bodyPr>
          <a:lstStyle>
            <a:lvl1pPr>
              <a:defRPr sz="2125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1250" y="486833"/>
            <a:ext cx="3933052" cy="7749117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71250" y="486833"/>
            <a:ext cx="46575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71250" y="2434167"/>
            <a:ext cx="46575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712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788750" y="8475133"/>
            <a:ext cx="18225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3813750" y="8475133"/>
            <a:ext cx="1215000" cy="486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539750" rtl="0" eaLnBrk="1" latinLnBrk="0" hangingPunct="1">
        <a:lnSpc>
          <a:spcPct val="90000"/>
        </a:lnSpc>
        <a:spcBef>
          <a:spcPct val="0"/>
        </a:spcBef>
        <a:buNone/>
        <a:defRPr sz="2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255" indent="-135255" algn="l" defTabSz="539750" rtl="0" eaLnBrk="1" latinLnBrk="0" hangingPunct="1">
        <a:lnSpc>
          <a:spcPct val="90000"/>
        </a:lnSpc>
        <a:spcBef>
          <a:spcPts val="590"/>
        </a:spcBef>
        <a:buFont typeface="Arial" panose="020B060402020209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40513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67500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94488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21475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48526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2025015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294890" indent="-135255" algn="l" defTabSz="539750" rtl="0" eaLnBrk="1" latinLnBrk="0" hangingPunct="1">
        <a:lnSpc>
          <a:spcPct val="90000"/>
        </a:lnSpc>
        <a:spcBef>
          <a:spcPct val="59000"/>
        </a:spcBef>
        <a:buFont typeface="Arial" panose="020B0604020202090204" pitchFamily="34" charset="0"/>
        <a:buChar char="•"/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1pPr>
      <a:lvl2pPr marL="26987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3pPr>
      <a:lvl4pPr marL="8102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5pPr>
      <a:lvl6pPr marL="135001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6pPr>
      <a:lvl7pPr marL="1619885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7pPr>
      <a:lvl8pPr marL="188976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8pPr>
      <a:lvl9pPr marL="2160270" algn="l" defTabSz="539750" rtl="0" eaLnBrk="1" latinLnBrk="0" hangingPunct="1">
        <a:defRPr sz="10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jpeg"/><Relationship Id="rId4" Type="http://schemas.openxmlformats.org/officeDocument/2006/relationships/tags" Target="../tags/tag1.xml"/><Relationship Id="rId5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张三峰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沪深300指数基金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838315"/>
            <a:ext cx="361505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李四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科技创新基金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838315"/>
            <a:ext cx="361505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王五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医疗健康基金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838315"/>
            <a:ext cx="361505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图片 1" descr="基金喜报模板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" y="538"/>
            <a:ext cx="5400040" cy="9142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53" y="4493260"/>
            <a:ext cx="5396230" cy="869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en-US" altLang="zh-CN" sz="4400" b="1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王三</a:t>
            </a:r>
            <a:r>
              <a:rPr lang="en-US" altLang="zh-CN" sz="44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en-US" altLang="zh-CN" sz="44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endParaRPr lang="en-US" altLang="zh-CN" sz="4400" b="1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3" y="5708015"/>
            <a:ext cx="5397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医疗健康基金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/>
            </a:r>
            <a:endParaRPr lang="zh-CN" altLang="en-US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0" y="6838315"/>
            <a:ext cx="361505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北京分行</a:t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沪深300指数基金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张三峰</a:t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上海分行</a:t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科技创新基金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200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李四</a:t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150.3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王五</a:t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E:/新私行部/6基金/1喜报/基金喜报模板2.png基金喜报模板2"/>
          <p:cNvPicPr>
            <a:picLocks noChangeAspect="1"/>
          </p:cNvPicPr>
          <p:nvPr/>
        </p:nvPicPr>
        <p:blipFill>
          <a:blip r:embed="rId2"/>
          <a:srcRect t="2387" b="2387"/>
          <a:stretch>
            <a:fillRect/>
          </a:stretch>
        </p:blipFill>
        <p:spPr>
          <a:xfrm>
            <a:off x="-317" y="0"/>
            <a:ext cx="5400675" cy="9144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" y="4390390"/>
            <a:ext cx="5398770" cy="6597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深圳分行</a:t>
            </a:r>
            <a:r>
              <a:rPr lang="en-US" altLang="zh-CN" sz="36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36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" y="6365875"/>
            <a:ext cx="5399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医疗健康基金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2000" b="1" dirty="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7164705"/>
            <a:ext cx="3639185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150</a:t>
            </a:r>
            <a:r>
              <a:rPr lang="en-US" altLang="zh-CN" sz="9600" b="1" i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en-US" altLang="zh-CN" sz="9600" b="1" i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" y="5177790"/>
            <a:ext cx="5398770" cy="7880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r>
              <a:rPr lang="zh-CN" altLang="en-US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王三</a:t>
            </a:r>
            <a:r>
              <a:rPr lang="en-US" altLang="zh-CN" sz="4800" b="1" dirty="0">
                <a:solidFill>
                  <a:srgbClr val="FEFCB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/>
            </a:r>
            <a:endParaRPr lang="zh-CN" altLang="en-US" sz="4800" b="1" dirty="0">
              <a:solidFill>
                <a:srgbClr val="FEFCB4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712720" y="3409315"/>
            <a:ext cx="1257300" cy="214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1.2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-</a:t>
            </a:r>
            <a:r>
              <a:rPr lang="zh-CN" altLang="en-US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>1.5</a:t>
            </a:r>
            <a:r>
              <a:rPr lang="en-US" altLang="zh-CN" sz="1200" b="1" i="1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方正兰亭中黑_GBK" panose="02000000000000000000" charset="-122"/>
                <a:ea typeface="方正兰亭中黑_GBK" panose="02000000000000000000" charset="-122"/>
              </a:rPr>
              <a:t/>
            </a:r>
            <a:endParaRPr lang="en-US" altLang="zh-CN" sz="1200" b="1" i="1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方正兰亭中黑_GBK" panose="02000000000000000000" charset="-122"/>
              <a:ea typeface="方正兰亭中黑_GBK" panose="02000000000000000000" charset="-122"/>
            </a:endParaRPr>
          </a:p>
        </p:txBody>
      </p:sp>
      <p:pic>
        <p:nvPicPr>
          <p:cNvPr id="8" name="图片 7" descr="656c07c52b8ad41ab2529ad19180b3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8677275"/>
            <a:ext cx="5399405" cy="466725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09575" y="4206240"/>
            <a:ext cx="4707890" cy="4391660"/>
          </a:xfrm>
          <a:prstGeom prst="roundRect">
            <a:avLst>
              <a:gd name="adj" fmla="val 740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graphicFrame>
        <p:nvGraphicFramePr>
          <p:cNvPr id="4" name="表格 3"/>
          <p:cNvGraphicFramePr/>
          <p:nvPr>
            <p:custDataLst>
              <p:tags r:id="rId4"/>
            </p:custDataLst>
          </p:nvPr>
        </p:nvGraphicFramePr>
        <p:xfrm>
          <a:off x="621030" y="4319905"/>
          <a:ext cx="4422775" cy="400685"/>
        </p:xfrm>
        <a:graphic>
          <a:graphicData uri="http://schemas.openxmlformats.org/drawingml/2006/table">
            <a:tbl>
              <a:tblPr/>
              <a:tblGrid>
                <a:gridCol w="1292225"/>
                <a:gridCol w="2130425"/>
                <a:gridCol w="1000125"/>
              </a:tblGrid>
              <a:tr h="400685">
                <a:tc>
                  <a:txBody>
                    <a:bodyPr/>
                    <a:p>
                      <a:pPr marL="9525" indent="0" algn="ctr" fontAlgn="ctr"/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机构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   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基金名称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    </a:t>
                      </a:r>
                      <a:r>
                        <a:rPr lang="zh-CN" altLang="en-US" sz="1600" b="1" i="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金额</a:t>
                      </a:r>
                      <a:endParaRPr lang="zh-CN" altLang="en-US" sz="1600" b="1" i="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>
            <p:custDataLst>
              <p:tags r:id="rId5"/>
            </p:custDataLst>
          </p:nvPr>
        </p:nvGraphicFramePr>
        <p:xfrm>
          <a:off x="409575" y="4749800"/>
          <a:ext cx="4719955" cy="3712845"/>
        </p:xfrm>
        <a:graphic>
          <a:graphicData uri="http://schemas.openxmlformats.org/drawingml/2006/table">
            <a:tbl>
              <a:tblPr/>
              <a:tblGrid>
                <a:gridCol w="1878965"/>
                <a:gridCol w="1931670"/>
                <a:gridCol w="909320"/>
              </a:tblGrid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深圳分行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医疗健康基金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300.3万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上海分行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科技创新基金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200万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北京分行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沪深300指数基金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100万</a:t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1480"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9525" indent="0" algn="ctr" fontAlgn="ctr"/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zh-CN" altLang="en-US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r>
                        <a:rPr lang="en-US" altLang="zh-CN" sz="1200" b="1" i="0">
                          <a:solidFill>
                            <a:srgbClr val="FEFCB4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/>
                      </a:r>
                      <a:endParaRPr lang="en-US" altLang="zh-CN" sz="1200" b="1" i="0">
                        <a:solidFill>
                          <a:srgbClr val="FEFCB4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842" marR="9842" marT="9842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348*31"/>
  <p:tag name="TABLE_ENDDRAG_RECT" val="54*328*348*31"/>
</p:tagLst>
</file>

<file path=ppt/tags/tag2.xml><?xml version="1.0" encoding="utf-8"?>
<p:tagLst xmlns:p="http://schemas.openxmlformats.org/presentationml/2006/main">
  <p:tag name="TABLE_ENDDRAG_ORIGIN_RECT" val="382*323"/>
  <p:tag name="TABLE_ENDDRAG_RECT" val="21*339*382*323"/>
</p:tagLst>
</file>

<file path=ppt/theme/theme1.xml><?xml version="1.0" encoding="utf-8"?>
<a:theme xmlns:a="http://schemas.openxmlformats.org/drawingml/2006/main" name="WPS​​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</Words>
  <Application>WPS 演示</Application>
  <PresentationFormat>宽屏</PresentationFormat>
  <Paragraphs>77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汉仪旗黑</vt:lpstr>
      <vt:lpstr>方正兰亭中黑_GBK</vt:lpstr>
      <vt:lpstr>汉仪中黑KW</vt:lpstr>
      <vt:lpstr>宋体</vt:lpstr>
      <vt:lpstr>Arial Unicode MS</vt:lpstr>
      <vt:lpstr>Arial Black</vt:lpstr>
      <vt:lpstr>黑体</vt:lpstr>
      <vt:lpstr>Calibri</vt:lpstr>
      <vt:lpstr>Helvetica Neue</vt:lpstr>
      <vt:lpstr>汉仪书宋二KW</vt:lpstr>
      <vt:lpstr>微软雅黑</vt:lpstr>
      <vt:lpstr>方正兰亭中黑_GBK</vt:lpstr>
      <vt:lpstr>WPS​​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周文龙</cp:lastModifiedBy>
  <cp:revision>39</cp:revision>
  <dcterms:created xsi:type="dcterms:W3CDTF">2026-02-11T03:06:36Z</dcterms:created>
  <dcterms:modified xsi:type="dcterms:W3CDTF">2026-02-11T03:06:36Z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1BB271325DE6BDFD45E28B69A581D119_43</vt:lpwstr>
  </property>
</Properties>
</file>

<file path=docProps/thumbnail.jpeg>
</file>